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63" r:id="rId10"/>
    <p:sldId id="264" r:id="rId11"/>
    <p:sldId id="265" r:id="rId12"/>
    <p:sldId id="266" r:id="rId13"/>
    <p:sldId id="267" r:id="rId14"/>
  </p:sldIdLst>
  <p:sldSz cx="14630400" cy="8229600"/>
  <p:notesSz cx="8229600" cy="14630400"/>
  <p:embeddedFontLst>
    <p:embeddedFont>
      <p:font typeface="Alexandria Semi Bold" panose="020B0604020202020204" charset="-78"/>
      <p:regular r:id="rId16"/>
    </p:embeddedFont>
    <p:embeddedFont>
      <p:font typeface="Sora Light" panose="020B0604020202020204" charset="0"/>
      <p:regular r:id="rId17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5" d="100"/>
          <a:sy n="65" d="100"/>
        </p:scale>
        <p:origin x="32" y="-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23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4397595.2018.1465491" TargetMode="External"/><Relationship Id="rId7" Type="http://schemas.openxmlformats.org/officeDocument/2006/relationships/hyperlink" Target="https://doi.org/10.1111/psyg.1323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007/s40520-019-01240-1" TargetMode="External"/><Relationship Id="rId5" Type="http://schemas.openxmlformats.org/officeDocument/2006/relationships/hyperlink" Target="https://doi.org/10.46497/ArchRheumatol.2022.8820" TargetMode="External"/><Relationship Id="rId4" Type="http://schemas.openxmlformats.org/officeDocument/2006/relationships/hyperlink" Target="https://doi.org/10.1111/1756-185X.145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484358"/>
            <a:ext cx="7627382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2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Remisyondaki Yaşlı Romatoid Artrit Hastaları Ne Kadar "İyi"?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6244709" y="4015740"/>
            <a:ext cx="76273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32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Klinik Remisyondaki Hastalarda Geriatrik Sendromların Kesitsel Değerlendirmesi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6244709" y="4835485"/>
            <a:ext cx="762738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u="sng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Uzm. Dr. Pınar </a:t>
            </a:r>
            <a:r>
              <a:rPr lang="en-US" sz="2000" u="sng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Sırmatel</a:t>
            </a:r>
            <a:r>
              <a:rPr lang="en-US" sz="2000" u="sng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B</a:t>
            </a:r>
            <a:r>
              <a:rPr lang="tr-TR" sz="2000" u="sng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ü</a:t>
            </a:r>
            <a:r>
              <a:rPr lang="en-US" sz="2000" u="sng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c</a:t>
            </a:r>
            <a:r>
              <a:rPr lang="tr-TR" sz="2000" u="sng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ü</a:t>
            </a:r>
            <a:r>
              <a:rPr lang="en-US" sz="2000" u="sng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k¹</a:t>
            </a:r>
            <a:r>
              <a:rPr lang="en-US" sz="20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, Doç. Dr. Aslı Kılavuz¹, Prof. Dr. Kenan Aksu²</a:t>
            </a:r>
            <a:endParaRPr lang="tr-TR" sz="2000" dirty="0">
              <a:solidFill>
                <a:srgbClr val="3B3535"/>
              </a:solidFill>
              <a:ea typeface="Sora Light" pitchFamily="34" charset="-122"/>
              <a:cs typeface="Sora Light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endParaRPr lang="tr-TR" sz="2000" dirty="0">
              <a:solidFill>
                <a:srgbClr val="3B3535"/>
              </a:solidFill>
              <a:ea typeface="Sora Light" pitchFamily="34" charset="-122"/>
              <a:cs typeface="Sora Light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¹Ege Üniversitesi Tıp Fakültesi, Geriatri </a:t>
            </a:r>
            <a:r>
              <a:rPr lang="en-US" sz="2000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Bilim</a:t>
            </a:r>
            <a:r>
              <a:rPr lang="en-US" sz="20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000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Dalı</a:t>
            </a:r>
            <a:r>
              <a:rPr lang="tr-TR" sz="20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                                                             </a:t>
            </a:r>
            <a:r>
              <a:rPr lang="en-US" sz="20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²Ege Üniversitesi Tıp Fakültesi, Romatoloji Bilim Dalı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33770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2000" dirty="0">
                <a:ea typeface="Alexandria Semi Bold" pitchFamily="34" charset="-122"/>
                <a:cs typeface="Alexandria Semi Bold" pitchFamily="34" charset="-120"/>
              </a:rPr>
              <a:t>Literatürde</a:t>
            </a:r>
            <a:endParaRPr lang="en-US" sz="2000" dirty="0"/>
          </a:p>
        </p:txBody>
      </p:sp>
      <p:sp>
        <p:nvSpPr>
          <p:cNvPr id="3" name="Shape 1"/>
          <p:cNvSpPr/>
          <p:nvPr/>
        </p:nvSpPr>
        <p:spPr>
          <a:xfrm>
            <a:off x="758309" y="1636395"/>
            <a:ext cx="13113782" cy="5959316"/>
          </a:xfrm>
          <a:prstGeom prst="roundRect">
            <a:avLst>
              <a:gd name="adj" fmla="val 133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tr-TR" sz="2000"/>
          </a:p>
        </p:txBody>
      </p:sp>
      <p:sp>
        <p:nvSpPr>
          <p:cNvPr id="4" name="Shape 2"/>
          <p:cNvSpPr/>
          <p:nvPr/>
        </p:nvSpPr>
        <p:spPr>
          <a:xfrm>
            <a:off x="765929" y="1644015"/>
            <a:ext cx="13098542" cy="8491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 sz="2000"/>
          </a:p>
        </p:txBody>
      </p:sp>
      <p:sp>
        <p:nvSpPr>
          <p:cNvPr id="5" name="Text 3"/>
          <p:cNvSpPr/>
          <p:nvPr/>
        </p:nvSpPr>
        <p:spPr>
          <a:xfrm>
            <a:off x="955715" y="1765340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Çalışma (Yıl, Ülke)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4234101" y="1765340"/>
            <a:ext cx="288786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Örneklem(n) / Remisyon Kriteri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7508677" y="1765340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Değerlendirilen GS’ler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0783252" y="1765340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Öne Çıkan Bulgular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765929" y="2493169"/>
            <a:ext cx="13098542" cy="8491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 sz="2000"/>
          </a:p>
        </p:txBody>
      </p:sp>
      <p:sp>
        <p:nvSpPr>
          <p:cNvPr id="10" name="Text 8"/>
          <p:cNvSpPr/>
          <p:nvPr/>
        </p:nvSpPr>
        <p:spPr>
          <a:xfrm>
            <a:off x="955715" y="2614493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ea typeface="Sora Light" pitchFamily="34" charset="-122"/>
                <a:cs typeface="Sora Light" pitchFamily="34" charset="-120"/>
              </a:rPr>
              <a:t>Tada, 2019 (Japonya)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4234101" y="2614493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95 RA (≥60) / DAS28&lt;2.6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508677" y="2614493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Frailty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10783252" y="2614493"/>
            <a:ext cx="289167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Remisyonda frailty %6.7, aktif RA’da %46.7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765929" y="3342322"/>
            <a:ext cx="13098542" cy="8491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 sz="2000"/>
          </a:p>
        </p:txBody>
      </p:sp>
      <p:sp>
        <p:nvSpPr>
          <p:cNvPr id="15" name="Text 13"/>
          <p:cNvSpPr/>
          <p:nvPr/>
        </p:nvSpPr>
        <p:spPr>
          <a:xfrm>
            <a:off x="955715" y="3463647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ea typeface="Sora Light" pitchFamily="34" charset="-122"/>
                <a:cs typeface="Sora Light" pitchFamily="34" charset="-120"/>
              </a:rPr>
              <a:t>Cano-García, 2023 (İspanya)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4234101" y="3463647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76 RA (≥65) / DAS28≤2.6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7508677" y="3463647"/>
            <a:ext cx="288786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Sarkopeni, frailty, malnütrisyon, polifarmasi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0783252" y="3463647"/>
            <a:ext cx="289167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Sarkopeni %15.8, frailty %40.1, polifarmasi %90.8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765929" y="4191476"/>
            <a:ext cx="13098542" cy="5459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 sz="2000"/>
          </a:p>
        </p:txBody>
      </p:sp>
      <p:sp>
        <p:nvSpPr>
          <p:cNvPr id="20" name="Text 18"/>
          <p:cNvSpPr/>
          <p:nvPr/>
        </p:nvSpPr>
        <p:spPr>
          <a:xfrm>
            <a:off x="955715" y="4312801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4234101" y="4312801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7508677" y="4312801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10783252" y="4312801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2000" dirty="0"/>
          </a:p>
        </p:txBody>
      </p:sp>
      <p:sp>
        <p:nvSpPr>
          <p:cNvPr id="24" name="Shape 22"/>
          <p:cNvSpPr/>
          <p:nvPr/>
        </p:nvSpPr>
        <p:spPr>
          <a:xfrm>
            <a:off x="765929" y="4737378"/>
            <a:ext cx="13098542" cy="84915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 sz="2000"/>
          </a:p>
        </p:txBody>
      </p:sp>
      <p:sp>
        <p:nvSpPr>
          <p:cNvPr id="25" name="Text 23"/>
          <p:cNvSpPr/>
          <p:nvPr/>
        </p:nvSpPr>
        <p:spPr>
          <a:xfrm>
            <a:off x="955715" y="4858703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ea typeface="Sora Light" pitchFamily="34" charset="-122"/>
                <a:cs typeface="Sora Light" pitchFamily="34" charset="-120"/>
              </a:rPr>
              <a:t>Karahan, 2020 (TR)</a:t>
            </a:r>
            <a:endParaRPr lang="en-US" sz="2000" dirty="0"/>
          </a:p>
        </p:txBody>
      </p:sp>
      <p:sp>
        <p:nvSpPr>
          <p:cNvPr id="26" name="Text 24"/>
          <p:cNvSpPr/>
          <p:nvPr/>
        </p:nvSpPr>
        <p:spPr>
          <a:xfrm>
            <a:off x="4234101" y="4858703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100 RA (≥65) / DAS28≈3</a:t>
            </a:r>
            <a:endParaRPr lang="en-US" sz="2000" dirty="0"/>
          </a:p>
        </p:txBody>
      </p:sp>
      <p:sp>
        <p:nvSpPr>
          <p:cNvPr id="27" name="Text 25"/>
          <p:cNvSpPr/>
          <p:nvPr/>
        </p:nvSpPr>
        <p:spPr>
          <a:xfrm>
            <a:off x="7508677" y="4858703"/>
            <a:ext cx="288786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Sarkopeni, frailty, malnütrisyon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10783252" y="4858703"/>
            <a:ext cx="289167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Sarkopeni %35, frailty ve malnütrisyon birlikte sık</a:t>
            </a:r>
            <a:endParaRPr lang="en-US" sz="2000" dirty="0"/>
          </a:p>
        </p:txBody>
      </p:sp>
      <p:sp>
        <p:nvSpPr>
          <p:cNvPr id="29" name="Shape 27"/>
          <p:cNvSpPr/>
          <p:nvPr/>
        </p:nvSpPr>
        <p:spPr>
          <a:xfrm>
            <a:off x="765929" y="5586532"/>
            <a:ext cx="13098542" cy="84915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tr-TR" sz="2000"/>
          </a:p>
        </p:txBody>
      </p:sp>
      <p:sp>
        <p:nvSpPr>
          <p:cNvPr id="30" name="Text 28"/>
          <p:cNvSpPr/>
          <p:nvPr/>
        </p:nvSpPr>
        <p:spPr>
          <a:xfrm>
            <a:off x="955715" y="5707856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ea typeface="Sora Light" pitchFamily="34" charset="-122"/>
                <a:cs typeface="Sora Light" pitchFamily="34" charset="-120"/>
              </a:rPr>
              <a:t>Keskin Demircan, 2025 (TR)</a:t>
            </a:r>
            <a:endParaRPr lang="en-US" sz="2000" dirty="0"/>
          </a:p>
        </p:txBody>
      </p:sp>
      <p:sp>
        <p:nvSpPr>
          <p:cNvPr id="31" name="Text 29"/>
          <p:cNvSpPr/>
          <p:nvPr/>
        </p:nvSpPr>
        <p:spPr>
          <a:xfrm>
            <a:off x="4234101" y="5707856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129 RA (≥60) / DAS28&lt;3.2</a:t>
            </a:r>
            <a:endParaRPr lang="en-US" sz="2000" dirty="0"/>
          </a:p>
        </p:txBody>
      </p:sp>
      <p:sp>
        <p:nvSpPr>
          <p:cNvPr id="32" name="Text 30"/>
          <p:cNvSpPr/>
          <p:nvPr/>
        </p:nvSpPr>
        <p:spPr>
          <a:xfrm>
            <a:off x="7508677" y="5707856"/>
            <a:ext cx="288786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Frailty, depresyon, polifarmasi, uyku bozukluğu</a:t>
            </a:r>
            <a:endParaRPr lang="en-US" sz="2000" dirty="0"/>
          </a:p>
        </p:txBody>
      </p:sp>
      <p:sp>
        <p:nvSpPr>
          <p:cNvPr id="33" name="Text 31"/>
          <p:cNvSpPr/>
          <p:nvPr/>
        </p:nvSpPr>
        <p:spPr>
          <a:xfrm>
            <a:off x="10783252" y="5707856"/>
            <a:ext cx="289167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EORA’da depresyon ve polifarmasi daha sık</a:t>
            </a:r>
            <a:endParaRPr lang="en-US" sz="2000" dirty="0"/>
          </a:p>
        </p:txBody>
      </p:sp>
      <p:sp>
        <p:nvSpPr>
          <p:cNvPr id="34" name="Shape 32"/>
          <p:cNvSpPr/>
          <p:nvPr/>
        </p:nvSpPr>
        <p:spPr>
          <a:xfrm>
            <a:off x="765929" y="6435685"/>
            <a:ext cx="13098542" cy="115240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tr-TR" sz="2000"/>
          </a:p>
        </p:txBody>
      </p:sp>
      <p:sp>
        <p:nvSpPr>
          <p:cNvPr id="35" name="Text 33"/>
          <p:cNvSpPr/>
          <p:nvPr/>
        </p:nvSpPr>
        <p:spPr>
          <a:xfrm>
            <a:off x="955715" y="6557010"/>
            <a:ext cx="289167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ea typeface="Sora Light" pitchFamily="34" charset="-122"/>
                <a:cs typeface="Sora Light" pitchFamily="34" charset="-120"/>
              </a:rPr>
              <a:t>Bizim çalışma, 2025 </a:t>
            </a:r>
            <a:endParaRPr lang="en-US" sz="2000" dirty="0"/>
          </a:p>
        </p:txBody>
      </p:sp>
      <p:sp>
        <p:nvSpPr>
          <p:cNvPr id="36" name="Text 34"/>
          <p:cNvSpPr/>
          <p:nvPr/>
        </p:nvSpPr>
        <p:spPr>
          <a:xfrm>
            <a:off x="4234101" y="6557010"/>
            <a:ext cx="288786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189 RA (≥60) / DAS28&lt;2.6</a:t>
            </a:r>
            <a:endParaRPr lang="en-US" sz="2000" dirty="0"/>
          </a:p>
        </p:txBody>
      </p:sp>
      <p:sp>
        <p:nvSpPr>
          <p:cNvPr id="37" name="Text 35"/>
          <p:cNvSpPr/>
          <p:nvPr/>
        </p:nvSpPr>
        <p:spPr>
          <a:xfrm>
            <a:off x="7508677" y="6557010"/>
            <a:ext cx="2887861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Tüm GS’ler: depresyon, malnütrisyon, frailty, sarkopeni, düşme vb.</a:t>
            </a:r>
            <a:endParaRPr lang="en-US" sz="2000" dirty="0"/>
          </a:p>
        </p:txBody>
      </p:sp>
      <p:sp>
        <p:nvSpPr>
          <p:cNvPr id="38" name="Text 36"/>
          <p:cNvSpPr/>
          <p:nvPr/>
        </p:nvSpPr>
        <p:spPr>
          <a:xfrm>
            <a:off x="10783252" y="6557010"/>
            <a:ext cx="289167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dirty="0">
                <a:ea typeface="Sora Light" pitchFamily="34" charset="-122"/>
                <a:cs typeface="Sora Light" pitchFamily="34" charset="-120"/>
              </a:rPr>
              <a:t>GS ≥1: %67.7, </a:t>
            </a:r>
            <a:r>
              <a:rPr lang="en-US" sz="2000" b="1" dirty="0">
                <a:ea typeface="Sora Light" pitchFamily="34" charset="-122"/>
                <a:cs typeface="Sora Light" pitchFamily="34" charset="-120"/>
              </a:rPr>
              <a:t>Frailty: %11.6, Olası sarkopeni: %52.9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697117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0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Sonuç ve Öneriler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758309" y="3054787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Klinik remisyon, yaşlı RA hastasında gerçek iyilik halinin garantisi değildir. GS(+) hastalar, düşük fiziksel performans ve depresyon gibi ciddi geriatrik risklerle karşı karşıyadır. Geriatrik sendromlar, hastalığın "görünmeyen" yönüdür ve DAS28 bu </a:t>
            </a:r>
            <a:r>
              <a:rPr lang="en-US" sz="2400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sessiz</a:t>
            </a: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 </a:t>
            </a:r>
            <a:r>
              <a:rPr lang="tr-TR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de olabilecek tehlikeleri</a:t>
            </a: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400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yansıtma</a:t>
            </a:r>
            <a:r>
              <a:rPr lang="tr-TR" sz="2400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yabilir</a:t>
            </a: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58309" y="3945612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endParaRPr lang="tr-TR" sz="2400" dirty="0">
              <a:solidFill>
                <a:srgbClr val="1F1E1E"/>
              </a:solidFill>
              <a:ea typeface="Alexandria Semi Bold" pitchFamily="34" charset="-122"/>
              <a:cs typeface="Alexandria Semi Bold" pitchFamily="34" charset="-120"/>
            </a:endParaRPr>
          </a:p>
          <a:p>
            <a:pPr marL="0" indent="0" algn="l">
              <a:lnSpc>
                <a:spcPts val="2900"/>
              </a:lnSpc>
              <a:buNone/>
            </a:pPr>
            <a:r>
              <a:rPr lang="en-US" sz="2400" dirty="0" err="1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Klinik</a:t>
            </a: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 Öneriler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58309" y="4604028"/>
            <a:ext cx="1311378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endParaRPr lang="tr-TR" sz="2400" dirty="0">
              <a:solidFill>
                <a:srgbClr val="1F1E1E"/>
              </a:solidFill>
              <a:ea typeface="Sora Light" pitchFamily="34" charset="-122"/>
              <a:cs typeface="Sora Light" pitchFamily="34" charset="-120"/>
            </a:endParaRPr>
          </a:p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Sadece</a:t>
            </a: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 DAS28 değil, </a:t>
            </a:r>
            <a:r>
              <a:rPr lang="tr-TR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bütünsellik önemlidir.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58309" y="4973598"/>
            <a:ext cx="1311378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endParaRPr lang="tr-TR" sz="2400" dirty="0">
              <a:solidFill>
                <a:srgbClr val="1F1E1E"/>
              </a:solidFill>
              <a:ea typeface="Sora Light" pitchFamily="34" charset="-122"/>
              <a:cs typeface="Sora Light" pitchFamily="34" charset="-120"/>
            </a:endParaRPr>
          </a:p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Kapsamlı</a:t>
            </a: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 geriatrik değerlendirme (KGD),romatoloji pratiğine </a:t>
            </a:r>
            <a:r>
              <a:rPr lang="en-US" sz="2400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entegre</a:t>
            </a: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2400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edilmelidir</a:t>
            </a:r>
            <a:r>
              <a:rPr lang="tr-TR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.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58309" y="5343168"/>
            <a:ext cx="1311378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endParaRPr lang="tr-TR" sz="2400" b="1" dirty="0">
              <a:solidFill>
                <a:srgbClr val="1F1E1E"/>
              </a:solidFill>
              <a:ea typeface="Sora Light" pitchFamily="34" charset="-122"/>
              <a:cs typeface="Sora Light" pitchFamily="34" charset="-120"/>
            </a:endParaRPr>
          </a:p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b="1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Romatolog</a:t>
            </a: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 + Geriatrist</a:t>
            </a:r>
            <a:r>
              <a:rPr lang="en-US" sz="24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iş birliği değerlidir.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58309" y="5712738"/>
            <a:ext cx="1311378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endParaRPr lang="tr-TR" sz="2400" dirty="0">
              <a:solidFill>
                <a:srgbClr val="1F1E1E"/>
              </a:solidFill>
              <a:ea typeface="Sora Light" pitchFamily="34" charset="-122"/>
              <a:cs typeface="Sora Light" pitchFamily="34" charset="-120"/>
            </a:endParaRPr>
          </a:p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Multidisipliner</a:t>
            </a: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 yaklaşım yaşlı RA hastalarının yaşam kalitesini artıracağı düşünülmektedir.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58309" y="6229231"/>
            <a:ext cx="1311378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3310176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Teşekkürler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58309" y="4312801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📧</a:t>
            </a:r>
            <a:r>
              <a:rPr lang="en-US" sz="145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 pinarsirmatel1985@gmail.com</a:t>
            </a:r>
            <a:endParaRPr lang="en-US" sz="145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39506E3-8B8F-E410-8B44-8A7DD7DF9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88" y="1785217"/>
            <a:ext cx="3665767" cy="5334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670685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12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Kaynaklar</a:t>
            </a:r>
            <a:endParaRPr lang="en-US" sz="1200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673310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Tada, M., Yamada, Y., &amp; Mandai, T. (2019). The characteristics of frailty in patients with rheumatoid arthritis. </a:t>
            </a:r>
            <a:r>
              <a:rPr lang="en-US" sz="1200" i="1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Modern Rheumatology</a:t>
            </a: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, 29(1), 136–141. </a:t>
            </a:r>
            <a:r>
              <a:rPr lang="en-US" sz="1200" u="sng" dirty="0">
                <a:solidFill>
                  <a:srgbClr val="1A2D7A"/>
                </a:solidFill>
                <a:latin typeface="+mj-lt"/>
                <a:ea typeface="Sora Light" pitchFamily="34" charset="-122"/>
                <a:cs typeface="Sora Light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https://doi.org/10.1080/14397595.2018.1465491</a:t>
            </a:r>
            <a:endParaRPr lang="en-US" sz="1200" dirty="0">
              <a:latin typeface="+mj-lt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493056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Cano-García, M. C., Carbonell-Bobadilla, V., Pérez-Pérez, R., et al. (2023). Frailty in elderly patients with rheumatoid arthritis in remission. </a:t>
            </a:r>
            <a:r>
              <a:rPr lang="en-US" sz="1200" i="1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International Journal of Rheumatic Diseases</a:t>
            </a: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, 26(1), 12–20. </a:t>
            </a:r>
            <a:r>
              <a:rPr lang="en-US" sz="1200" u="sng" dirty="0">
                <a:solidFill>
                  <a:srgbClr val="1A2D7A"/>
                </a:solidFill>
                <a:latin typeface="+mj-lt"/>
                <a:ea typeface="Sora Light" pitchFamily="34" charset="-122"/>
                <a:cs typeface="Sora Light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https://doi.org/10.1111/1756-185X.14531</a:t>
            </a:r>
            <a:endParaRPr lang="en-US" sz="1200" dirty="0">
              <a:latin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309" y="4312801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Niksolat, N., Nikfar, M., &amp; Ghasemi, M. (2022). Prevalence of geriatric syndromes in older patients with rheumatoid arthritis. </a:t>
            </a:r>
            <a:r>
              <a:rPr lang="en-US" sz="1200" i="1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Archives of Rheumatology</a:t>
            </a: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, 37(1), 38–45. </a:t>
            </a:r>
            <a:r>
              <a:rPr lang="en-US" sz="1200" u="sng" dirty="0">
                <a:solidFill>
                  <a:srgbClr val="1A2D7A"/>
                </a:solidFill>
                <a:latin typeface="+mj-lt"/>
                <a:ea typeface="Sora Light" pitchFamily="34" charset="-122"/>
                <a:cs typeface="Sora Light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https://doi.org/10.46497/ArchRheumatol.2022.8820</a:t>
            </a:r>
            <a:endParaRPr lang="en-US" sz="1200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309" y="5132546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Karahan, A. Y., Yilmaz, H., &amp; Ortabozkoyun, L. (2020). Evaluation of frailty and malnutrition in elderly patients with RA. </a:t>
            </a:r>
            <a:r>
              <a:rPr lang="en-US" sz="1200" i="1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Aging Clinical and Experimental Research</a:t>
            </a: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, 32(7), 1341–1347. </a:t>
            </a:r>
            <a:r>
              <a:rPr lang="en-US" sz="1200" u="sng" dirty="0">
                <a:solidFill>
                  <a:srgbClr val="1A2D7A"/>
                </a:solidFill>
                <a:latin typeface="+mj-lt"/>
                <a:ea typeface="Sora Light" pitchFamily="34" charset="-122"/>
                <a:cs typeface="Sora Light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https://doi.org/10.1007/s40520-019-01240-1</a:t>
            </a:r>
            <a:endParaRPr lang="en-US" sz="1200" dirty="0">
              <a:latin typeface="+mj-lt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309" y="5952292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Keskin Demircan, H., &amp; Kahveci, K. (2025). Geriatric syndromes in elderly-onset RA versus young-onset RA. </a:t>
            </a:r>
            <a:r>
              <a:rPr lang="en-US" sz="1200" i="1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Turkish Journal of Geriatrics</a:t>
            </a:r>
            <a:r>
              <a:rPr lang="en-US" sz="12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, 28(1), 21–29. </a:t>
            </a:r>
            <a:r>
              <a:rPr lang="en-US" sz="1200" b="1" u="sng" dirty="0">
                <a:solidFill>
                  <a:srgbClr val="1A2D7A"/>
                </a:solidFill>
                <a:latin typeface="+mj-lt"/>
                <a:ea typeface="Sora Light" pitchFamily="34" charset="-122"/>
                <a:cs typeface="Sora Light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https://doi.org/10.1111/psyg.13235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061805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Giriş ve Arka Plan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58309" y="2761059"/>
            <a:ext cx="4553664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endParaRPr lang="en-US" sz="2350" dirty="0"/>
          </a:p>
        </p:txBody>
      </p:sp>
      <p:sp>
        <p:nvSpPr>
          <p:cNvPr id="4" name="Text 2"/>
          <p:cNvSpPr/>
          <p:nvPr/>
        </p:nvSpPr>
        <p:spPr>
          <a:xfrm>
            <a:off x="758309" y="2934116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Romatoid Artrit (RA), yaşlı bireylerde sadece hastalık aktivitesiyle değil, aynı zamanda komorbiditeler ve fonksiyon kaybıyla da seyreden kompleks bir sistemik hastalıktır. Yaşlanmayla birlikte hastalığın yönetimi daha karmaşık hale gelir.</a:t>
            </a:r>
            <a:endParaRPr lang="en-US" sz="2400" dirty="0">
              <a:latin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309" y="4239220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Klinik remisyon (DAS28 &lt;2.6), hastalık kontrolünün sağlandığını gösterse de bu durum, yaşlı bireyin gerçek anlamda </a:t>
            </a: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"iyi yaşlandığı"</a:t>
            </a: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 ya da optimal fonksiyonel kapasiteye sahip olduğu anlamına gelmemektedir.</a:t>
            </a:r>
            <a:endParaRPr lang="en-US" sz="2400" dirty="0">
              <a:latin typeface="+mj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58309" y="5058966"/>
            <a:ext cx="13113782" cy="1108829"/>
          </a:xfrm>
          <a:prstGeom prst="roundRect">
            <a:avLst>
              <a:gd name="adj" fmla="val 7181"/>
            </a:avLst>
          </a:prstGeom>
          <a:solidFill>
            <a:srgbClr val="C0CAF2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57" y="5343406"/>
            <a:ext cx="236934" cy="18954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74338" y="5295900"/>
            <a:ext cx="12308205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Çalışmanın Motivasyonu: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Sora Light" pitchFamily="34" charset="-122"/>
                <a:cs typeface="Sora Light" pitchFamily="34" charset="-120"/>
              </a:rPr>
              <a:t> Bu araştırmada, klinik olarak "süt liman" görünen RA hastalarında, geriatrik takip ihtiyacını vurgulamak ve görünmeyen riskleri ortaya koymak amaçlanmıştır.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69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9739" y="2654022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Ana Mesaj</a:t>
            </a:r>
            <a:endParaRPr lang="en-US" sz="4000" dirty="0">
              <a:latin typeface="+mj-lt"/>
            </a:endParaRPr>
          </a:p>
        </p:txBody>
      </p:sp>
      <p:sp>
        <p:nvSpPr>
          <p:cNvPr id="4" name="Text 1"/>
          <p:cNvSpPr/>
          <p:nvPr/>
        </p:nvSpPr>
        <p:spPr>
          <a:xfrm>
            <a:off x="1042630" y="5094208"/>
            <a:ext cx="7433786" cy="498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Klinik Remisyon ≠ Geriatrik İyilik Hali</a:t>
            </a:r>
            <a:endParaRPr lang="en-US" sz="4400" dirty="0"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42630" y="5877401"/>
            <a:ext cx="12829461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DAS28 skoru hastalık aktivitesini yansıtsa da yaşlı hastanın genel sağlık durumunu, fonksiyonel kapasitesini ve yaşam kalitesini tam olarak değerlendirmez.</a:t>
            </a:r>
            <a:endParaRPr lang="en-US" sz="2800" dirty="0">
              <a:latin typeface="+mj-lt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58309" y="4809887"/>
            <a:ext cx="22860" cy="1887260"/>
          </a:xfrm>
          <a:prstGeom prst="rect">
            <a:avLst/>
          </a:prstGeom>
          <a:solidFill>
            <a:srgbClr val="1A2D7A"/>
          </a:solidFill>
          <a:ln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51340"/>
            <a:ext cx="4988838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Çalışmanın Amacı</a:t>
            </a:r>
            <a:endParaRPr lang="en-US" sz="4400" dirty="0"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153966"/>
            <a:ext cx="4244816" cy="3956697"/>
          </a:xfrm>
          <a:prstGeom prst="roundRect">
            <a:avLst>
              <a:gd name="adj" fmla="val 272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4" name="Shape 2"/>
          <p:cNvSpPr/>
          <p:nvPr/>
        </p:nvSpPr>
        <p:spPr>
          <a:xfrm>
            <a:off x="955477" y="3351133"/>
            <a:ext cx="568643" cy="568643"/>
          </a:xfrm>
          <a:prstGeom prst="roundRect">
            <a:avLst>
              <a:gd name="adj" fmla="val 16078780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806" y="3507462"/>
            <a:ext cx="255865" cy="25586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55477" y="4109323"/>
            <a:ext cx="3116818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36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Sıklığın Belirlenmesi</a:t>
            </a:r>
            <a:endParaRPr lang="en-US" sz="3600" dirty="0"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955477" y="4597122"/>
            <a:ext cx="3850481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tr-TR" sz="2400" dirty="0">
              <a:solidFill>
                <a:srgbClr val="1F1E1E"/>
              </a:solidFill>
              <a:latin typeface="+mj-lt"/>
              <a:ea typeface="Sora Light" pitchFamily="34" charset="-122"/>
              <a:cs typeface="Sora Light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endParaRPr lang="tr-TR" sz="2400" dirty="0">
              <a:solidFill>
                <a:srgbClr val="1F1E1E"/>
              </a:solidFill>
              <a:latin typeface="+mj-lt"/>
              <a:ea typeface="Sora Light" pitchFamily="34" charset="-122"/>
              <a:cs typeface="Sora Light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2400" dirty="0" err="1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Klinik</a:t>
            </a:r>
            <a:r>
              <a:rPr lang="en-US" sz="24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 remisyona ulaşmış ≥60 yaş RA hastalarında geriatrik sendromların (GS) prevalansını ortaya koymak</a:t>
            </a:r>
            <a:endParaRPr lang="en-US" sz="2400" dirty="0">
              <a:latin typeface="+mj-lt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92673" y="3153966"/>
            <a:ext cx="4244935" cy="3956697"/>
          </a:xfrm>
          <a:prstGeom prst="roundRect">
            <a:avLst>
              <a:gd name="adj" fmla="val 272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9" name="Shape 6"/>
          <p:cNvSpPr/>
          <p:nvPr/>
        </p:nvSpPr>
        <p:spPr>
          <a:xfrm>
            <a:off x="5389840" y="3351133"/>
            <a:ext cx="568643" cy="568643"/>
          </a:xfrm>
          <a:prstGeom prst="roundRect">
            <a:avLst>
              <a:gd name="adj" fmla="val 16078780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6169" y="3507462"/>
            <a:ext cx="255865" cy="25586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389840" y="4109323"/>
            <a:ext cx="3850600" cy="748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32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Fonksiyonel Etkilerin Değerlendirilmesi</a:t>
            </a:r>
            <a:endParaRPr lang="en-US" sz="3200" dirty="0">
              <a:latin typeface="+mj-lt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389840" y="4971217"/>
            <a:ext cx="3850600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tr-TR" sz="2400" dirty="0">
              <a:solidFill>
                <a:srgbClr val="1F1E1E"/>
              </a:solidFill>
              <a:latin typeface="+mj-lt"/>
              <a:ea typeface="Sora Light" pitchFamily="34" charset="-122"/>
              <a:cs typeface="Sora Light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GS varlığının fiziksel performans, günlük yaşam aktiviteleri ve genel fonksiyonel durum üzerindeki etkilerini analiz etmek</a:t>
            </a:r>
            <a:endParaRPr lang="en-US" sz="2400" dirty="0">
              <a:latin typeface="+mj-lt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627156" y="3153966"/>
            <a:ext cx="4244816" cy="3956697"/>
          </a:xfrm>
          <a:prstGeom prst="roundRect">
            <a:avLst>
              <a:gd name="adj" fmla="val 272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4" name="Shape 10"/>
          <p:cNvSpPr/>
          <p:nvPr/>
        </p:nvSpPr>
        <p:spPr>
          <a:xfrm>
            <a:off x="9824323" y="3351133"/>
            <a:ext cx="568643" cy="568643"/>
          </a:xfrm>
          <a:prstGeom prst="roundRect">
            <a:avLst>
              <a:gd name="adj" fmla="val 16078780"/>
            </a:avLst>
          </a:prstGeom>
          <a:solidFill>
            <a:srgbClr val="1A2D7A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0652" y="3507462"/>
            <a:ext cx="255865" cy="25586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24323" y="4109323"/>
            <a:ext cx="3410426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36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Farkındalık Oluşturma</a:t>
            </a:r>
            <a:endParaRPr lang="en-US" sz="3600" dirty="0">
              <a:latin typeface="+mj-lt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824323" y="4597122"/>
            <a:ext cx="3850481" cy="1213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tr-TR" sz="2400" dirty="0">
              <a:solidFill>
                <a:srgbClr val="1F1E1E"/>
              </a:solidFill>
              <a:latin typeface="+mj-lt"/>
              <a:ea typeface="Sora Light" pitchFamily="34" charset="-122"/>
              <a:cs typeface="Sora Light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endParaRPr lang="tr-TR" sz="2400" dirty="0">
              <a:solidFill>
                <a:srgbClr val="1F1E1E"/>
              </a:solidFill>
              <a:latin typeface="+mj-lt"/>
              <a:ea typeface="Sora Light" pitchFamily="34" charset="-122"/>
              <a:cs typeface="Sora Light" pitchFamily="34" charset="-120"/>
            </a:endParaRPr>
          </a:p>
          <a:p>
            <a:pPr marL="0" indent="0" algn="l">
              <a:lnSpc>
                <a:spcPts val="2350"/>
              </a:lnSpc>
              <a:buNone/>
            </a:pPr>
            <a:r>
              <a:rPr lang="en-US" sz="2400" dirty="0" err="1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Romatoloji</a:t>
            </a:r>
            <a:r>
              <a:rPr lang="en-US" sz="24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 pratiğinde kapsamlı geriatrik yaklaşımın gerekliliğine dikkat çekmek ve multidisipliner bakım modelini teşvik etmek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209913"/>
            <a:ext cx="5760482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0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Yöntem ve Katılımcılar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58309" y="2307312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Çalışma Tasarımı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58309" y="2870954"/>
            <a:ext cx="700444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Tip:</a:t>
            </a:r>
            <a:r>
              <a:rPr lang="en-US" sz="24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Kesitsel, gözlemsel çalışma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58309" y="3344823"/>
            <a:ext cx="700444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 err="1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Süre</a:t>
            </a: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:</a:t>
            </a:r>
            <a:r>
              <a:rPr lang="en-US" sz="24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2023-2025 yılları arası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58309" y="3818692"/>
            <a:ext cx="7004447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Merkez:</a:t>
            </a:r>
            <a:r>
              <a:rPr lang="en-US" sz="24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Ege Üniversitesi Tıp Fakültesi İç Hastalıkları Anabilim Dalı Poliklinikleri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58309" y="4977765"/>
            <a:ext cx="3386138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Dahil Edilme Kriterleri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58309" y="5541407"/>
            <a:ext cx="700444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≥60 yaş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58309" y="5910977"/>
            <a:ext cx="700444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RA tanısı (2010 ACR/EULAR kriterleri)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58309" y="6280547"/>
            <a:ext cx="700444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Son 6 ayda DAS28 &lt;2.6 (remisyon durumu)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58309" y="6650117"/>
            <a:ext cx="700444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Kapsamlı geriatrik değerlendirmeyi tamamlayabilme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8232815" y="2307312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Dışlama Kriterleri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8232815" y="2870954"/>
            <a:ext cx="564677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Aktif RA hastalığı (DAS28 ≥2.6)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8232815" y="3240524"/>
            <a:ext cx="564677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 startAt="2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Akut/instabil tıbbi durum (enfeksiyon, hastaneye yatış)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8232815" y="3610094"/>
            <a:ext cx="564677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 startAt="3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İleri bilişsel bozukluk (MMSE &lt;18)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8232815" y="3979664"/>
            <a:ext cx="564677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 startAt="4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Yakın zamanda cerrahi/travma/kırık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8232815" y="4349234"/>
            <a:ext cx="5646777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Font typeface="+mj-lt"/>
              <a:buAutoNum type="arabicPeriod" startAt="5"/>
            </a:pPr>
            <a:r>
              <a:rPr lang="en-US" sz="2400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Son 6 ay içinde yüksek doz steroid kullanımı (Prednizon ≥10 mg/gün)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8232815" y="5126355"/>
            <a:ext cx="564677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8232815" y="5600224"/>
            <a:ext cx="5646777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653891"/>
            <a:ext cx="10766703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0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Kapsamlı Geriatrik Değerlendirme Araçları</a:t>
            </a:r>
            <a:endParaRPr lang="en-US" sz="4000" dirty="0"/>
          </a:p>
        </p:txBody>
      </p:sp>
      <p:sp>
        <p:nvSpPr>
          <p:cNvPr id="4" name="Shape 2"/>
          <p:cNvSpPr/>
          <p:nvPr/>
        </p:nvSpPr>
        <p:spPr>
          <a:xfrm>
            <a:off x="781169" y="1679377"/>
            <a:ext cx="6416397" cy="568643"/>
          </a:xfrm>
          <a:prstGeom prst="roundRect">
            <a:avLst>
              <a:gd name="adj" fmla="val 9178"/>
            </a:avLst>
          </a:prstGeom>
          <a:solidFill>
            <a:srgbClr val="D5DCF6"/>
          </a:solidFill>
          <a:ln/>
        </p:spPr>
        <p:txBody>
          <a:bodyPr/>
          <a:lstStyle/>
          <a:p>
            <a:endParaRPr lang="tr-TR" sz="2400"/>
          </a:p>
        </p:txBody>
      </p:sp>
      <p:sp>
        <p:nvSpPr>
          <p:cNvPr id="5" name="Text 3"/>
          <p:cNvSpPr/>
          <p:nvPr/>
        </p:nvSpPr>
        <p:spPr>
          <a:xfrm>
            <a:off x="3847148" y="1782128"/>
            <a:ext cx="284321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B3535"/>
                </a:solidFill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970717" y="2437567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Fonksiyonel Durum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970717" y="2925366"/>
            <a:ext cx="603730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ADL (Activities of Daily Living)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70717" y="3342322"/>
            <a:ext cx="603730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IADL (Instrumental ADL)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7409974" y="1656517"/>
            <a:ext cx="6811352" cy="3224927"/>
          </a:xfrm>
          <a:prstGeom prst="roundRect">
            <a:avLst>
              <a:gd name="adj" fmla="val 2469"/>
            </a:avLst>
          </a:prstGeom>
          <a:solidFill>
            <a:srgbClr val="FFFAFA"/>
          </a:solidFill>
          <a:ln w="2286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tr-TR" sz="2400"/>
          </a:p>
        </p:txBody>
      </p:sp>
      <p:sp>
        <p:nvSpPr>
          <p:cNvPr id="11" name="Shape 9"/>
          <p:cNvSpPr/>
          <p:nvPr/>
        </p:nvSpPr>
        <p:spPr>
          <a:xfrm>
            <a:off x="7432834" y="1679377"/>
            <a:ext cx="6416397" cy="568643"/>
          </a:xfrm>
          <a:prstGeom prst="roundRect">
            <a:avLst>
              <a:gd name="adj" fmla="val 9178"/>
            </a:avLst>
          </a:prstGeom>
          <a:solidFill>
            <a:srgbClr val="D5DCF6"/>
          </a:solidFill>
          <a:ln/>
        </p:spPr>
        <p:txBody>
          <a:bodyPr/>
          <a:lstStyle/>
          <a:p>
            <a:endParaRPr lang="tr-TR" sz="2400"/>
          </a:p>
        </p:txBody>
      </p:sp>
      <p:sp>
        <p:nvSpPr>
          <p:cNvPr id="12" name="Text 10"/>
          <p:cNvSpPr/>
          <p:nvPr/>
        </p:nvSpPr>
        <p:spPr>
          <a:xfrm>
            <a:off x="10498812" y="1782128"/>
            <a:ext cx="284321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B3535"/>
                </a:solidFill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622381" y="2437567"/>
            <a:ext cx="3150394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tr-TR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Kırılganlık</a:t>
            </a: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sz="2400" dirty="0" err="1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ve</a:t>
            </a: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tr-TR" sz="2400" dirty="0" err="1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Sarkopeni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622381" y="2925366"/>
            <a:ext cx="603730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FRAIL Skalası:</a:t>
            </a:r>
            <a:r>
              <a:rPr lang="en-US" sz="24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Kırılganlık değerlendirmesi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622381" y="3342322"/>
            <a:ext cx="603730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SMMI:</a:t>
            </a:r>
            <a:r>
              <a:rPr lang="en-US" sz="24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İskelet kas kütlesi indeksi(BIA)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7622381" y="3759279"/>
            <a:ext cx="603730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El Sıkma Gücü:</a:t>
            </a:r>
            <a:r>
              <a:rPr lang="en-US" sz="24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Kas gücü ölçümü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7622381" y="4176236"/>
            <a:ext cx="603730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Yürüyüş Hızı ve Otur-Kalk Testi:</a:t>
            </a:r>
            <a:r>
              <a:rPr lang="en-US" sz="24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Fiziksel performans</a:t>
            </a:r>
            <a:endParaRPr lang="en-US" sz="2400" dirty="0"/>
          </a:p>
        </p:txBody>
      </p:sp>
      <p:sp>
        <p:nvSpPr>
          <p:cNvPr id="18" name="Shape 16"/>
          <p:cNvSpPr/>
          <p:nvPr/>
        </p:nvSpPr>
        <p:spPr>
          <a:xfrm>
            <a:off x="758309" y="5070991"/>
            <a:ext cx="6462117" cy="2504718"/>
          </a:xfrm>
          <a:prstGeom prst="roundRect">
            <a:avLst>
              <a:gd name="adj" fmla="val 3179"/>
            </a:avLst>
          </a:prstGeom>
          <a:solidFill>
            <a:srgbClr val="FFFAFA"/>
          </a:solidFill>
          <a:ln w="2286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tr-TR" sz="2400"/>
          </a:p>
        </p:txBody>
      </p:sp>
      <p:sp>
        <p:nvSpPr>
          <p:cNvPr id="19" name="Shape 17"/>
          <p:cNvSpPr/>
          <p:nvPr/>
        </p:nvSpPr>
        <p:spPr>
          <a:xfrm>
            <a:off x="781169" y="5093851"/>
            <a:ext cx="6416397" cy="568643"/>
          </a:xfrm>
          <a:prstGeom prst="roundRect">
            <a:avLst>
              <a:gd name="adj" fmla="val 9178"/>
            </a:avLst>
          </a:prstGeom>
          <a:solidFill>
            <a:srgbClr val="D5DCF6"/>
          </a:solidFill>
          <a:ln/>
        </p:spPr>
        <p:txBody>
          <a:bodyPr/>
          <a:lstStyle/>
          <a:p>
            <a:endParaRPr lang="tr-TR" sz="2400"/>
          </a:p>
        </p:txBody>
      </p:sp>
      <p:sp>
        <p:nvSpPr>
          <p:cNvPr id="20" name="Text 18"/>
          <p:cNvSpPr/>
          <p:nvPr/>
        </p:nvSpPr>
        <p:spPr>
          <a:xfrm>
            <a:off x="3847148" y="5196602"/>
            <a:ext cx="284321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B3535"/>
                </a:solidFill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970717" y="5852041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Beslenme Durumu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970717" y="6339840"/>
            <a:ext cx="6037302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MNA-SF (Mini Nutritional Assessment-Short Form)</a:t>
            </a:r>
            <a:endParaRPr lang="en-US" sz="2400" dirty="0"/>
          </a:p>
        </p:txBody>
      </p:sp>
      <p:sp>
        <p:nvSpPr>
          <p:cNvPr id="23" name="Shape 21"/>
          <p:cNvSpPr/>
          <p:nvPr/>
        </p:nvSpPr>
        <p:spPr>
          <a:xfrm>
            <a:off x="7409974" y="5070991"/>
            <a:ext cx="6462117" cy="2504718"/>
          </a:xfrm>
          <a:prstGeom prst="roundRect">
            <a:avLst>
              <a:gd name="adj" fmla="val 3179"/>
            </a:avLst>
          </a:prstGeom>
          <a:solidFill>
            <a:srgbClr val="FFFAFA"/>
          </a:solidFill>
          <a:ln w="2286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tr-TR" sz="2400"/>
          </a:p>
        </p:txBody>
      </p:sp>
      <p:sp>
        <p:nvSpPr>
          <p:cNvPr id="24" name="Shape 22"/>
          <p:cNvSpPr/>
          <p:nvPr/>
        </p:nvSpPr>
        <p:spPr>
          <a:xfrm>
            <a:off x="7432834" y="5093851"/>
            <a:ext cx="6416397" cy="568643"/>
          </a:xfrm>
          <a:prstGeom prst="roundRect">
            <a:avLst>
              <a:gd name="adj" fmla="val 9178"/>
            </a:avLst>
          </a:prstGeom>
          <a:solidFill>
            <a:srgbClr val="D5DCF6"/>
          </a:solidFill>
          <a:ln/>
        </p:spPr>
        <p:txBody>
          <a:bodyPr/>
          <a:lstStyle/>
          <a:p>
            <a:endParaRPr lang="tr-TR" sz="2400"/>
          </a:p>
        </p:txBody>
      </p:sp>
      <p:sp>
        <p:nvSpPr>
          <p:cNvPr id="25" name="Text 23"/>
          <p:cNvSpPr/>
          <p:nvPr/>
        </p:nvSpPr>
        <p:spPr>
          <a:xfrm>
            <a:off x="10498812" y="5196602"/>
            <a:ext cx="284321" cy="355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dirty="0">
                <a:solidFill>
                  <a:srgbClr val="3B3535"/>
                </a:solidFill>
                <a:ea typeface="Alexandria Semi Bold" pitchFamily="34" charset="-122"/>
                <a:cs typeface="Alexandria Semi Bold" pitchFamily="34" charset="-120"/>
              </a:rPr>
              <a:t>4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7622381" y="5852041"/>
            <a:ext cx="496443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ea typeface="Alexandria Semi Bold" pitchFamily="34" charset="-122"/>
                <a:cs typeface="Alexandria Semi Bold" pitchFamily="34" charset="-120"/>
              </a:rPr>
              <a:t>Ruhsal ve Bilişsel Değerlendirme</a:t>
            </a:r>
            <a:endParaRPr lang="en-US" sz="2400" dirty="0"/>
          </a:p>
        </p:txBody>
      </p:sp>
      <p:sp>
        <p:nvSpPr>
          <p:cNvPr id="27" name="Text 25"/>
          <p:cNvSpPr/>
          <p:nvPr/>
        </p:nvSpPr>
        <p:spPr>
          <a:xfrm>
            <a:off x="7622381" y="6339840"/>
            <a:ext cx="6037302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GDS-15 (Geriatric Depression Scale)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7622381" y="6756797"/>
            <a:ext cx="603730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ea typeface="Sora Light" pitchFamily="34" charset="-122"/>
                <a:cs typeface="Sora Light" pitchFamily="34" charset="-120"/>
              </a:rPr>
              <a:t>MMSE (Mini Mental State Examination)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2A052F-B059-3E29-0B7F-5DFF0728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12" y="1484672"/>
            <a:ext cx="11546576" cy="47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13" y="1350841"/>
            <a:ext cx="12123174" cy="55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75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831419"/>
            <a:ext cx="9740503" cy="6235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GS(+) ve GS(-) Grupların Karşılaştırması</a:t>
            </a:r>
            <a:endParaRPr lang="en-US" sz="4000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739271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Geriatrik sendrom varlığı, fiziksel performans parametrelerinde belirgin farklılıklara yol açmaktadır. GS(+) grup, GS(-) gruba kıyasla tüm performans testlerinde anlamlı derecede daha düşük skorlar göstermiştir.</a:t>
            </a:r>
            <a:endParaRPr lang="en-US" sz="2400" dirty="0">
              <a:latin typeface="+mj-lt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8309" y="3559016"/>
            <a:ext cx="13113782" cy="2019300"/>
          </a:xfrm>
          <a:prstGeom prst="roundRect">
            <a:avLst>
              <a:gd name="adj" fmla="val 3943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  <p:txBody>
          <a:bodyPr/>
          <a:lstStyle/>
          <a:p>
            <a:endParaRPr lang="tr-TR" sz="2400">
              <a:latin typeface="+mj-lt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65929" y="3566636"/>
            <a:ext cx="4366141" cy="2004060"/>
          </a:xfrm>
          <a:prstGeom prst="roundRect">
            <a:avLst>
              <a:gd name="adj" fmla="val 3973"/>
            </a:avLst>
          </a:prstGeom>
          <a:solidFill>
            <a:srgbClr val="D5DCF6"/>
          </a:solidFill>
          <a:ln/>
        </p:spPr>
        <p:txBody>
          <a:bodyPr/>
          <a:lstStyle/>
          <a:p>
            <a:endParaRPr lang="tr-TR" sz="240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955477" y="3756184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Y</a:t>
            </a:r>
            <a:r>
              <a:rPr lang="tr-TR" sz="2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ürüme</a:t>
            </a:r>
            <a:r>
              <a:rPr lang="en-US" sz="2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 </a:t>
            </a:r>
            <a:r>
              <a:rPr lang="en-US" sz="2400" dirty="0" err="1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Hızı</a:t>
            </a:r>
            <a:r>
              <a:rPr lang="tr-TR" sz="2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&lt;0.8</a:t>
            </a:r>
            <a:endParaRPr lang="en-US" sz="2400" dirty="0">
              <a:latin typeface="+mj-lt"/>
            </a:endParaRPr>
          </a:p>
        </p:txBody>
      </p:sp>
      <p:sp>
        <p:nvSpPr>
          <p:cNvPr id="7" name="Text 5"/>
          <p:cNvSpPr/>
          <p:nvPr/>
        </p:nvSpPr>
        <p:spPr>
          <a:xfrm>
            <a:off x="955477" y="4243983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GS(+): </a:t>
            </a: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%39.8</a:t>
            </a:r>
            <a:endParaRPr lang="en-US" sz="2400" dirty="0">
              <a:latin typeface="+mj-lt"/>
            </a:endParaRPr>
          </a:p>
        </p:txBody>
      </p:sp>
      <p:sp>
        <p:nvSpPr>
          <p:cNvPr id="8" name="Text 6"/>
          <p:cNvSpPr/>
          <p:nvPr/>
        </p:nvSpPr>
        <p:spPr>
          <a:xfrm>
            <a:off x="955477" y="4660940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GS(-): </a:t>
            </a: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%8.2</a:t>
            </a:r>
            <a:endParaRPr lang="en-US" sz="2400" dirty="0">
              <a:latin typeface="+mj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955477" y="5077897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p &lt; 0.001</a:t>
            </a:r>
            <a:endParaRPr lang="en-US" sz="2400" dirty="0">
              <a:latin typeface="+mj-lt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132070" y="3566636"/>
            <a:ext cx="4366141" cy="2004060"/>
          </a:xfrm>
          <a:prstGeom prst="rect">
            <a:avLst/>
          </a:prstGeom>
          <a:solidFill>
            <a:srgbClr val="D5DCF6"/>
          </a:solidFill>
          <a:ln/>
        </p:spPr>
        <p:txBody>
          <a:bodyPr/>
          <a:lstStyle/>
          <a:p>
            <a:endParaRPr lang="tr-TR" sz="2400">
              <a:latin typeface="+mj-lt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132070" y="3566636"/>
            <a:ext cx="22860" cy="2004060"/>
          </a:xfrm>
          <a:prstGeom prst="roundRect">
            <a:avLst>
              <a:gd name="adj" fmla="val 348309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tr-TR" sz="2400">
              <a:latin typeface="+mj-lt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321618" y="3756184"/>
            <a:ext cx="3189923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Otur-Kalk </a:t>
            </a:r>
            <a:r>
              <a:rPr lang="tr-TR" sz="2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Süresi&gt;15 sn</a:t>
            </a:r>
            <a:endParaRPr lang="en-US" sz="2400" dirty="0">
              <a:latin typeface="+mj-lt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321618" y="4243983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GS(+): </a:t>
            </a: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%53.1</a:t>
            </a:r>
            <a:endParaRPr lang="en-US" sz="2400" dirty="0">
              <a:latin typeface="+mj-lt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21618" y="4660940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GS(-): </a:t>
            </a: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%11.5</a:t>
            </a:r>
            <a:endParaRPr lang="en-US" sz="2400" dirty="0">
              <a:latin typeface="+mj-lt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321618" y="5077897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p &lt; 0.001</a:t>
            </a:r>
            <a:endParaRPr lang="en-US" sz="2400" dirty="0">
              <a:latin typeface="+mj-lt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498211" y="3566636"/>
            <a:ext cx="4366141" cy="2004060"/>
          </a:xfrm>
          <a:prstGeom prst="rect">
            <a:avLst/>
          </a:prstGeom>
          <a:solidFill>
            <a:srgbClr val="D5DCF6"/>
          </a:solidFill>
          <a:ln/>
        </p:spPr>
        <p:txBody>
          <a:bodyPr/>
          <a:lstStyle/>
          <a:p>
            <a:endParaRPr lang="tr-TR" sz="2400">
              <a:latin typeface="+mj-lt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9498211" y="3566636"/>
            <a:ext cx="22860" cy="2004060"/>
          </a:xfrm>
          <a:prstGeom prst="roundRect">
            <a:avLst>
              <a:gd name="adj" fmla="val 348309"/>
            </a:avLst>
          </a:prstGeom>
          <a:solidFill>
            <a:srgbClr val="BBC2DC"/>
          </a:solidFill>
          <a:ln/>
        </p:spPr>
        <p:txBody>
          <a:bodyPr/>
          <a:lstStyle/>
          <a:p>
            <a:endParaRPr lang="tr-TR" sz="2400">
              <a:latin typeface="+mj-lt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687758" y="3756184"/>
            <a:ext cx="323719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Alexandria Semi Bold" pitchFamily="34" charset="-122"/>
                <a:cs typeface="Alexandria Semi Bold" pitchFamily="34" charset="-120"/>
              </a:rPr>
              <a:t>Düşük El Sıkma Gücü</a:t>
            </a:r>
            <a:endParaRPr lang="en-US" sz="2400" dirty="0">
              <a:latin typeface="+mj-lt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687758" y="4243983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GS(+): </a:t>
            </a: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%57.0</a:t>
            </a:r>
            <a:endParaRPr lang="en-US" sz="2400" dirty="0">
              <a:latin typeface="+mj-lt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687758" y="4660940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GS(-): </a:t>
            </a: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%44.3</a:t>
            </a:r>
            <a:endParaRPr lang="en-US" sz="2400" dirty="0">
              <a:latin typeface="+mj-lt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687758" y="5077897"/>
            <a:ext cx="3987046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p &lt; 0.001</a:t>
            </a:r>
            <a:endParaRPr lang="en-US" sz="2400" dirty="0">
              <a:latin typeface="+mj-lt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58309" y="5791557"/>
            <a:ext cx="13113782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1F1E1E"/>
                </a:solidFill>
                <a:latin typeface="+mj-lt"/>
                <a:ea typeface="Sora Light" pitchFamily="34" charset="-122"/>
                <a:cs typeface="Sora Light" pitchFamily="34" charset="-120"/>
              </a:rPr>
              <a:t>Analiz Yöntemi:</a:t>
            </a:r>
            <a:r>
              <a:rPr lang="en-US" sz="2400" dirty="0">
                <a:solidFill>
                  <a:srgbClr val="3B3535"/>
                </a:solidFill>
                <a:latin typeface="+mj-lt"/>
                <a:ea typeface="Sora Light" pitchFamily="34" charset="-122"/>
                <a:cs typeface="Sora Light" pitchFamily="34" charset="-120"/>
              </a:rPr>
              <a:t> SPSS 28.0 yazılımı kullanılarak Ki-kare ve Mann-Whitney U testleri ile değerlendirildi. Tüm fiziksel performans parametrelerinde gruplar arası farklar istatistiksel olarak anlamlı bulunmuştur.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E8A60B0A-6CBB-473C-A543-26B947D11D5C}"/>
</file>

<file path=customXml/itemProps2.xml><?xml version="1.0" encoding="utf-8"?>
<ds:datastoreItem xmlns:ds="http://schemas.openxmlformats.org/officeDocument/2006/customXml" ds:itemID="{6793BF24-4F0B-4470-B2B3-E5EE5910DFAD}"/>
</file>

<file path=customXml/itemProps3.xml><?xml version="1.0" encoding="utf-8"?>
<ds:datastoreItem xmlns:ds="http://schemas.openxmlformats.org/officeDocument/2006/customXml" ds:itemID="{1583B067-0678-4FB3-BCFF-F0F1041AEF60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1048</Words>
  <Application>Microsoft Office PowerPoint</Application>
  <PresentationFormat>Özel</PresentationFormat>
  <Paragraphs>129</Paragraphs>
  <Slides>13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Alexandria Semi Bold</vt:lpstr>
      <vt:lpstr>Sora Light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pinar sirmatel</dc:creator>
  <cp:lastModifiedBy>pinar sirmatel</cp:lastModifiedBy>
  <cp:revision>6</cp:revision>
  <dcterms:created xsi:type="dcterms:W3CDTF">2025-10-17T04:01:43Z</dcterms:created>
  <dcterms:modified xsi:type="dcterms:W3CDTF">2025-10-17T04:32:36Z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